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3" r:id="rId3"/>
    <p:sldId id="264" r:id="rId4"/>
    <p:sldId id="257" r:id="rId5"/>
    <p:sldId id="260" r:id="rId6"/>
    <p:sldId id="258" r:id="rId7"/>
    <p:sldId id="259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jpg>
</file>

<file path=ppt/media/image13.jpg>
</file>

<file path=ppt/media/image2.jpg>
</file>

<file path=ppt/media/image3.png>
</file>

<file path=ppt/media/image4.png>
</file>

<file path=ppt/media/image5.jpeg>
</file>

<file path=ppt/media/image6.png>
</file>

<file path=ppt/media/image7.jpg>
</file>

<file path=ppt/media/image8.JPG>
</file>

<file path=ppt/media/image9.JPG>
</file>

<file path=ppt/media/media1.wav>
</file>

<file path=ppt/media/media2.wav>
</file>

<file path=ppt/media/media3.wav>
</file>

<file path=ppt/media/media4.wav>
</file>

<file path=ppt/media/media5.wav>
</file>

<file path=ppt/media/media6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B805E-4497-4D31-B5DD-CE0775AA6D80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83A875-A5D4-4FAB-9B76-EFD3C9D38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819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https://www.dreamstime.com/illustration/male-teacher.html</a:t>
            </a:r>
          </a:p>
          <a:p>
            <a:r>
              <a:rPr lang="en-US" dirty="0"/>
              <a:t>https://www.istockphoto.com/search/2/image?mediatype=illustration&amp;phrase=piano+player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3A875-A5D4-4FAB-9B76-EFD3C9D384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256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https://www.researchgate.net/figure/Blind-Source-SeparationBSS-Model_fig3_297206976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3A875-A5D4-4FAB-9B76-EFD3C9D384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364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https://blricrex.hypotheses.org/ressources/eeg/little-introduction-to-independent-components-analysis-ica</a:t>
            </a:r>
          </a:p>
          <a:p>
            <a:r>
              <a:rPr lang="en-US" dirty="0"/>
              <a:t>https://www.dreamstime.com/illustration/black-gift-box.html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3A875-A5D4-4FAB-9B76-EFD3C9D384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31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https://www.semanticscholar.org/paper/State-space-model-estimation-of-EEG-time-series-for-Plub-in-Songsiri/f5e1cb0afb1f652ce82b13b820a6f118bc90f95e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3A875-A5D4-4FAB-9B76-EFD3C9D384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65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https://neuroimage.usc.edu/forums/t/automatic-eeg-ic-ica-classification-for-brainstorm/33785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3A875-A5D4-4FAB-9B76-EFD3C9D384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9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https://www.researchgate.net/figure/A-representative-raw-EEG-signal-FP1-vs-a-clean-EEG-signal-ambulatory-single-channel-EEG_fig1_279198937</a:t>
            </a:r>
          </a:p>
          <a:p>
            <a:r>
              <a:rPr lang="en-US" dirty="0"/>
              <a:t>https://spikesandwaves.wordpress.com/tag/ica/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3A875-A5D4-4FAB-9B76-EFD3C9D384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638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52A13-E765-87E8-2881-C5A82B6D4E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7C5465-7468-6D24-ABBB-30F8B671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A679C-987B-8017-D8B6-277774C1A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BB071-2FE3-A028-01D1-641C02719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BAEA7-752B-CFB4-B486-97A027C06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88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9F7FB-329D-1F81-5F01-A2BC8EC4A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726624-0409-1973-F3A8-3D1F29C76A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CF51A-8757-BC66-3A78-32F68D629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54927-B624-D590-50CE-649CFF11D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94737-489D-BA6F-935E-9FDCAECAC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9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45B2F9-5E01-3080-6F3D-5D163F77A2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E72A5-427D-AAE0-97E1-233EDE891D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A4E50-8A05-19B9-34C3-4E58D2CFE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087DA-14E3-89E6-0A8B-7B5ADECBE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EAE5A-F51F-1823-C994-14687BB1C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41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1C3BF-C452-B999-28AD-46FB2F8A2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38862-2B13-60EF-A572-78B7FBBD0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B62D3-B670-DCA4-0B02-B10AEB49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DB838-F93C-161A-9A6E-2FBBFAA2A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9C2D3-0D24-7909-6D0C-96237DF1A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3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5173A-AE33-DBDF-2F24-BDA7ED0CB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9D86B-AB1C-23D3-FBDC-EECCF70ED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CB108-B762-29A0-27BB-42FECA46D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61555-DEC5-28B6-0BFF-DF5C67974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1CE2E-601D-99EF-E19B-23443546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917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0A485-0F0D-7594-7549-E34951B1A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E7B5-8176-E3EB-8C61-A9FCCB89A5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B1AE83-F5D3-B823-FAAD-F43EE11D22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2947EE-EA1B-06D4-019C-216D7F074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D0525E-4202-79F8-5E99-DCDF70864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D06A29-8F28-43A6-B603-4E816DC69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75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D09EC-C379-9BD6-B8F2-F93012365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774BB2-E95E-28CD-930B-21AA9F62E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3D50BE-F49D-E682-6000-AE993C3F2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A7FC6-1D8B-AE73-82B0-4CF9E1C171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C952BD-C1F1-3232-DDFD-B277AE176B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4C29D3-ECBC-9EB3-DED3-027349608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5797B7-30CE-89F0-2A1F-B21680CDC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2AF396-2E0B-6260-0BAB-E48245AC6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78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EF96F-5B25-226D-7333-4584351DB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87AF35-D908-C194-41F7-C6A66D70B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BE7ABE-B2F0-D386-7C28-8F09929EA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341EB-6063-4F5E-2E7F-508CA4EF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64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CEBB54-254E-7E94-1E45-DDAA6B6FD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D2FB0-0092-8A46-92C9-F7484D2F2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0A34F-AE9A-99DE-4055-23478539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24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93CE5-E9BC-25A4-BC79-88D252E60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A27B8-BF1D-5F64-15CF-7293AC756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48E256-77E9-6319-56DB-311B0F59F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2AA4CE-6A63-A692-2352-8518288F3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BA36B1-FB6D-A653-5657-9F5F2D415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872BB4-F221-0D7D-B916-89609630F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59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90FD7-6333-CF80-43F5-5F7EA9CE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41BDEE-EF8A-3A3C-7AEB-E08C13730E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4D588E-2600-82B3-4CFD-37FA661864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29E2BB-2612-9494-9672-FE51B967F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D41AE-A1F1-9E68-D282-A07AAF286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5D0E58-9717-6B2F-9BD8-5BE6B8B0F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28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27BA1D-A497-6486-DD0D-525EB8065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FB0BA-5C16-007B-1DF0-0343454214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4EAE8C-FA69-7A42-4D13-E3B1188456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7BB3D-CDB0-40F3-A8F4-ADF854B9294F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E5A91-C5CB-B8DD-4575-C5372D1834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E7CF9-BE98-DE9F-F454-01E3C83695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DD6B0-7551-4D44-85AE-96D34BD66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61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WAjhXr7pT4?feature=oembed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slideLayout" Target="../slideLayouts/slideLayout2.xml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2" Type="http://schemas.openxmlformats.org/officeDocument/2006/relationships/audio" Target="../media/media1.wav"/><Relationship Id="rId16" Type="http://schemas.openxmlformats.org/officeDocument/2006/relationships/image" Target="../media/image7.jpg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5" Type="http://schemas.microsoft.com/office/2007/relationships/media" Target="../media/media3.wav"/><Relationship Id="rId15" Type="http://schemas.openxmlformats.org/officeDocument/2006/relationships/image" Target="../media/image6.png"/><Relationship Id="rId10" Type="http://schemas.openxmlformats.org/officeDocument/2006/relationships/audio" Target="../media/media5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BDF70-CCC7-C25B-0247-3022EF39C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5 Signal Processing Part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BF358-8A12-B928-2F84-A53A135087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57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F8B3A-7053-9BA6-9046-0D6F20DFD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filters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49364-3FDA-3143-BAEB-B1C164954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They can only deal with </a:t>
            </a:r>
            <a:r>
              <a:rPr lang="en-US" b="1" dirty="0"/>
              <a:t>simple sources of noise</a:t>
            </a:r>
          </a:p>
          <a:p>
            <a:r>
              <a:rPr lang="en-US" dirty="0"/>
              <a:t>In reality, noise can occupy a wide frequency spectrum, so it is hard to remove only noise without compromising the data only using filters</a:t>
            </a:r>
          </a:p>
        </p:txBody>
      </p:sp>
      <p:pic>
        <p:nvPicPr>
          <p:cNvPr id="5" name="Picture 4" descr="A child standing in front of a chalkboard&#10;&#10;Description automatically generated with medium confidence">
            <a:extLst>
              <a:ext uri="{FF2B5EF4-FFF2-40B4-BE49-F238E27FC236}">
                <a16:creationId xmlns:a16="http://schemas.microsoft.com/office/drawing/2014/main" id="{0A000BF0-5AEC-D6BC-FF4F-086F7B49F2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668" y="3429000"/>
            <a:ext cx="3025913" cy="1702076"/>
          </a:xfrm>
          <a:prstGeom prst="rect">
            <a:avLst/>
          </a:prstGeom>
        </p:spPr>
      </p:pic>
      <p:pic>
        <p:nvPicPr>
          <p:cNvPr id="7" name="Picture 6" descr="A child drawing on a blue chair&#10;&#10;Description automatically generated with low confidence">
            <a:extLst>
              <a:ext uri="{FF2B5EF4-FFF2-40B4-BE49-F238E27FC236}">
                <a16:creationId xmlns:a16="http://schemas.microsoft.com/office/drawing/2014/main" id="{A57F8AEC-8C65-F375-30DD-267DB5C812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719" y="3177555"/>
            <a:ext cx="2945603" cy="21706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26B966-D2E2-22DF-0CF1-8F17CA5934AE}"/>
              </a:ext>
            </a:extLst>
          </p:cNvPr>
          <p:cNvSpPr txBox="1"/>
          <p:nvPr/>
        </p:nvSpPr>
        <p:spPr>
          <a:xfrm>
            <a:off x="4317049" y="400129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1DC800-B6D3-5186-9E2B-DD4E6CE3D6A5}"/>
              </a:ext>
            </a:extLst>
          </p:cNvPr>
          <p:cNvSpPr txBox="1"/>
          <p:nvPr/>
        </p:nvSpPr>
        <p:spPr>
          <a:xfrm>
            <a:off x="9497955" y="6531108"/>
            <a:ext cx="18558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Jiang et.al., 2009</a:t>
            </a:r>
          </a:p>
        </p:txBody>
      </p:sp>
      <p:pic>
        <p:nvPicPr>
          <p:cNvPr id="11" name="Picture 10" descr="A picture containing letter&#10;&#10;Description automatically generated">
            <a:extLst>
              <a:ext uri="{FF2B5EF4-FFF2-40B4-BE49-F238E27FC236}">
                <a16:creationId xmlns:a16="http://schemas.microsoft.com/office/drawing/2014/main" id="{332BEFA8-DCE0-8E61-1191-4CEE15EAF7F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80" b="41579"/>
          <a:stretch/>
        </p:blipFill>
        <p:spPr>
          <a:xfrm>
            <a:off x="4514302" y="5571248"/>
            <a:ext cx="3795029" cy="1080984"/>
          </a:xfrm>
          <a:prstGeom prst="rect">
            <a:avLst/>
          </a:prstGeom>
        </p:spPr>
      </p:pic>
      <p:pic>
        <p:nvPicPr>
          <p:cNvPr id="12" name="Picture 11" descr="A picture containing letter&#10;&#10;Description automatically generated">
            <a:extLst>
              <a:ext uri="{FF2B5EF4-FFF2-40B4-BE49-F238E27FC236}">
                <a16:creationId xmlns:a16="http://schemas.microsoft.com/office/drawing/2014/main" id="{FE1481BA-3FAF-B9A7-4700-5012F361B6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59"/>
          <a:stretch/>
        </p:blipFill>
        <p:spPr>
          <a:xfrm>
            <a:off x="608713" y="5596655"/>
            <a:ext cx="3874173" cy="1103528"/>
          </a:xfrm>
          <a:prstGeom prst="rect">
            <a:avLst/>
          </a:prstGeom>
        </p:spPr>
      </p:pic>
      <p:pic>
        <p:nvPicPr>
          <p:cNvPr id="14" name="Picture 13" descr="A picture containing letter&#10;&#10;Description automatically generated">
            <a:extLst>
              <a:ext uri="{FF2B5EF4-FFF2-40B4-BE49-F238E27FC236}">
                <a16:creationId xmlns:a16="http://schemas.microsoft.com/office/drawing/2014/main" id="{EEA0DE3D-3CEE-91D8-C9DC-161AEBEE71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69" b="4253"/>
          <a:stretch/>
        </p:blipFill>
        <p:spPr>
          <a:xfrm>
            <a:off x="8309331" y="5370969"/>
            <a:ext cx="3456955" cy="1196930"/>
          </a:xfrm>
          <a:prstGeom prst="rect">
            <a:avLst/>
          </a:prstGeom>
        </p:spPr>
      </p:pic>
      <p:pic>
        <p:nvPicPr>
          <p:cNvPr id="15" name="Picture 14" descr="A child standing in front of a chalkboard&#10;&#10;Description automatically generated with medium confidence">
            <a:extLst>
              <a:ext uri="{FF2B5EF4-FFF2-40B4-BE49-F238E27FC236}">
                <a16:creationId xmlns:a16="http://schemas.microsoft.com/office/drawing/2014/main" id="{EF989BD1-EAED-3AAC-93E6-7CB94363AE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0150" y="3355011"/>
            <a:ext cx="1989298" cy="1118980"/>
          </a:xfrm>
          <a:prstGeom prst="rect">
            <a:avLst/>
          </a:prstGeom>
        </p:spPr>
      </p:pic>
      <p:pic>
        <p:nvPicPr>
          <p:cNvPr id="16" name="Picture 15" descr="A child drawing on a blue chair&#10;&#10;Description automatically generated with low confidence">
            <a:extLst>
              <a:ext uri="{FF2B5EF4-FFF2-40B4-BE49-F238E27FC236}">
                <a16:creationId xmlns:a16="http://schemas.microsoft.com/office/drawing/2014/main" id="{E68B3E37-FDA1-A030-9E4C-2F48A11893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951" y="3745947"/>
            <a:ext cx="1658733" cy="122236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0F12754-DA6C-8D5D-2B58-B56820678884}"/>
              </a:ext>
            </a:extLst>
          </p:cNvPr>
          <p:cNvSpPr txBox="1"/>
          <p:nvPr/>
        </p:nvSpPr>
        <p:spPr>
          <a:xfrm>
            <a:off x="8127230" y="415369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412296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6C059-521D-88FC-7F3B-6966F2E5D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Blind source separation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E0D20-7A6A-5D01-710B-E035E94D0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Blind source separation is </a:t>
            </a:r>
            <a:r>
              <a:rPr lang="en-US" b="1" dirty="0"/>
              <a:t>the separation of a set of source signals from a set of mixed signals</a:t>
            </a:r>
            <a:r>
              <a:rPr lang="en-US" dirty="0"/>
              <a:t>, without the aid of information about the source signals or the mixing process (Wikipedia)</a:t>
            </a:r>
          </a:p>
          <a:p>
            <a:r>
              <a:rPr lang="en-US" b="1" dirty="0"/>
              <a:t>Independent Component Analysis (ICA)</a:t>
            </a:r>
            <a:r>
              <a:rPr lang="en-US" dirty="0"/>
              <a:t> is one of the methods for conducting blind source separation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3E8A82F-58B2-8BB2-699E-01D69244AD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324" y="4073883"/>
            <a:ext cx="4041693" cy="234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171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ICA applied to EEG part 1: What is ICA?">
            <a:hlinkClick r:id="" action="ppaction://media"/>
            <a:extLst>
              <a:ext uri="{FF2B5EF4-FFF2-40B4-BE49-F238E27FC236}">
                <a16:creationId xmlns:a16="http://schemas.microsoft.com/office/drawing/2014/main" id="{4F6363DE-A2F1-FB04-6C0F-69596A711DCC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70296" y="227062"/>
            <a:ext cx="11333526" cy="640387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1E5B6D7-F24A-84E8-3B8D-083A93B4D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303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C0701-3304-B8B8-5E60-47877113D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(example of sound)</a:t>
            </a:r>
          </a:p>
        </p:txBody>
      </p:sp>
      <p:pic>
        <p:nvPicPr>
          <p:cNvPr id="6" name="ICA mix 1">
            <a:hlinkClick r:id="" action="ppaction://media"/>
            <a:extLst>
              <a:ext uri="{FF2B5EF4-FFF2-40B4-BE49-F238E27FC236}">
                <a16:creationId xmlns:a16="http://schemas.microsoft.com/office/drawing/2014/main" id="{F8616DFC-308D-41C1-93E1-770D335E50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091782" y="1683425"/>
            <a:ext cx="887205" cy="887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283C47-EA9D-3507-E539-9A6275E36009}"/>
              </a:ext>
            </a:extLst>
          </p:cNvPr>
          <p:cNvSpPr txBox="1"/>
          <p:nvPr/>
        </p:nvSpPr>
        <p:spPr>
          <a:xfrm>
            <a:off x="3886202" y="2670920"/>
            <a:ext cx="3554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Sound recorded from Microphone 1</a:t>
            </a:r>
          </a:p>
        </p:txBody>
      </p:sp>
      <p:pic>
        <p:nvPicPr>
          <p:cNvPr id="8" name="ICA mix 2">
            <a:hlinkClick r:id="" action="ppaction://media"/>
            <a:extLst>
              <a:ext uri="{FF2B5EF4-FFF2-40B4-BE49-F238E27FC236}">
                <a16:creationId xmlns:a16="http://schemas.microsoft.com/office/drawing/2014/main" id="{BFB8E014-D087-189A-9C2E-E19DCEA5556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038428" y="3274530"/>
            <a:ext cx="940559" cy="9405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C97032-2065-F750-F564-C71F34FF9B65}"/>
              </a:ext>
            </a:extLst>
          </p:cNvPr>
          <p:cNvSpPr txBox="1"/>
          <p:nvPr/>
        </p:nvSpPr>
        <p:spPr>
          <a:xfrm>
            <a:off x="3886202" y="4261387"/>
            <a:ext cx="3554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Sound recorded from Microphone 2</a:t>
            </a:r>
          </a:p>
        </p:txBody>
      </p:sp>
      <p:pic>
        <p:nvPicPr>
          <p:cNvPr id="10" name="ICA mix 3">
            <a:hlinkClick r:id="" action="ppaction://media"/>
            <a:extLst>
              <a:ext uri="{FF2B5EF4-FFF2-40B4-BE49-F238E27FC236}">
                <a16:creationId xmlns:a16="http://schemas.microsoft.com/office/drawing/2014/main" id="{9ECB0F56-6B62-B3EC-DAC8-021D2635E20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038428" y="5022102"/>
            <a:ext cx="980040" cy="9800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6289B97-F5F4-B624-AFFD-2F2FE881DC50}"/>
              </a:ext>
            </a:extLst>
          </p:cNvPr>
          <p:cNvSpPr txBox="1"/>
          <p:nvPr/>
        </p:nvSpPr>
        <p:spPr>
          <a:xfrm>
            <a:off x="3886202" y="6103439"/>
            <a:ext cx="3554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Sound recorded from Microphone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7253F2-3FC1-9908-6716-881A91E809E7}"/>
              </a:ext>
            </a:extLst>
          </p:cNvPr>
          <p:cNvSpPr txBox="1"/>
          <p:nvPr/>
        </p:nvSpPr>
        <p:spPr>
          <a:xfrm>
            <a:off x="1003853" y="1876909"/>
            <a:ext cx="387626" cy="619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AB55122-D1FD-E4F9-4D23-FC3BBE6318F4}"/>
              </a:ext>
            </a:extLst>
          </p:cNvPr>
          <p:cNvCxnSpPr/>
          <p:nvPr/>
        </p:nvCxnSpPr>
        <p:spPr>
          <a:xfrm>
            <a:off x="2238940" y="2127027"/>
            <a:ext cx="1547869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C285AB-2F90-4450-E3F5-7D60CCD61BB1}"/>
              </a:ext>
            </a:extLst>
          </p:cNvPr>
          <p:cNvCxnSpPr/>
          <p:nvPr/>
        </p:nvCxnSpPr>
        <p:spPr>
          <a:xfrm>
            <a:off x="2238939" y="3690784"/>
            <a:ext cx="1547869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D5DB969-D097-A1F0-0E6E-FA0EC72B0097}"/>
              </a:ext>
            </a:extLst>
          </p:cNvPr>
          <p:cNvCxnSpPr/>
          <p:nvPr/>
        </p:nvCxnSpPr>
        <p:spPr>
          <a:xfrm>
            <a:off x="2238938" y="5512122"/>
            <a:ext cx="154786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B121ACB-ADF3-C37C-6703-7DD9AE42CCE5}"/>
              </a:ext>
            </a:extLst>
          </p:cNvPr>
          <p:cNvCxnSpPr/>
          <p:nvPr/>
        </p:nvCxnSpPr>
        <p:spPr>
          <a:xfrm>
            <a:off x="2266601" y="2209221"/>
            <a:ext cx="1448480" cy="132401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722C9C6-2A82-A251-ADB3-B7248F50A064}"/>
              </a:ext>
            </a:extLst>
          </p:cNvPr>
          <p:cNvCxnSpPr/>
          <p:nvPr/>
        </p:nvCxnSpPr>
        <p:spPr>
          <a:xfrm>
            <a:off x="2278544" y="2375691"/>
            <a:ext cx="1508263" cy="297887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D859F4E-8274-BDB9-F43F-D0A71E95AA52}"/>
              </a:ext>
            </a:extLst>
          </p:cNvPr>
          <p:cNvCxnSpPr/>
          <p:nvPr/>
        </p:nvCxnSpPr>
        <p:spPr>
          <a:xfrm flipV="1">
            <a:off x="2266601" y="2293317"/>
            <a:ext cx="1448480" cy="132190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A93ADD0-D6A3-E622-5C84-EBF8E24A99A8}"/>
              </a:ext>
            </a:extLst>
          </p:cNvPr>
          <p:cNvCxnSpPr>
            <a:cxnSpLocks/>
          </p:cNvCxnSpPr>
          <p:nvPr/>
        </p:nvCxnSpPr>
        <p:spPr>
          <a:xfrm>
            <a:off x="2247772" y="3781894"/>
            <a:ext cx="1389950" cy="157267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2517152-92B9-AA05-2B56-FEB784519A3D}"/>
              </a:ext>
            </a:extLst>
          </p:cNvPr>
          <p:cNvCxnSpPr/>
          <p:nvPr/>
        </p:nvCxnSpPr>
        <p:spPr>
          <a:xfrm flipV="1">
            <a:off x="2278543" y="2496359"/>
            <a:ext cx="1436538" cy="29037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EA6997F-135E-6333-D298-7C3DBFFFF0C0}"/>
              </a:ext>
            </a:extLst>
          </p:cNvPr>
          <p:cNvCxnSpPr/>
          <p:nvPr/>
        </p:nvCxnSpPr>
        <p:spPr>
          <a:xfrm flipV="1">
            <a:off x="2390139" y="3863884"/>
            <a:ext cx="1396668" cy="15726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result_signal_1">
            <a:hlinkClick r:id="" action="ppaction://media"/>
            <a:extLst>
              <a:ext uri="{FF2B5EF4-FFF2-40B4-BE49-F238E27FC236}">
                <a16:creationId xmlns:a16="http://schemas.microsoft.com/office/drawing/2014/main" id="{4C07C269-4034-F60A-C6F5-4A14DE35C6C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9093142" y="1556712"/>
            <a:ext cx="1005016" cy="1005016"/>
          </a:xfrm>
          <a:prstGeom prst="rect">
            <a:avLst/>
          </a:prstGeom>
        </p:spPr>
      </p:pic>
      <p:pic>
        <p:nvPicPr>
          <p:cNvPr id="37" name="result_signal_2">
            <a:hlinkClick r:id="" action="ppaction://media"/>
            <a:extLst>
              <a:ext uri="{FF2B5EF4-FFF2-40B4-BE49-F238E27FC236}">
                <a16:creationId xmlns:a16="http://schemas.microsoft.com/office/drawing/2014/main" id="{0C4DDAC9-11C6-8528-12F5-26CEC131598E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9093141" y="3195219"/>
            <a:ext cx="1005016" cy="1005016"/>
          </a:xfrm>
          <a:prstGeom prst="rect">
            <a:avLst/>
          </a:prstGeom>
        </p:spPr>
      </p:pic>
      <p:pic>
        <p:nvPicPr>
          <p:cNvPr id="38" name="result_signal_3">
            <a:hlinkClick r:id="" action="ppaction://media"/>
            <a:extLst>
              <a:ext uri="{FF2B5EF4-FFF2-40B4-BE49-F238E27FC236}">
                <a16:creationId xmlns:a16="http://schemas.microsoft.com/office/drawing/2014/main" id="{61FE60B0-9DF9-26F1-A429-72548B0B656A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9093141" y="4890163"/>
            <a:ext cx="1035308" cy="1035308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3C86A08-5C78-C769-A712-6E270FDAA231}"/>
              </a:ext>
            </a:extLst>
          </p:cNvPr>
          <p:cNvCxnSpPr>
            <a:cxnSpLocks/>
          </p:cNvCxnSpPr>
          <p:nvPr/>
        </p:nvCxnSpPr>
        <p:spPr>
          <a:xfrm>
            <a:off x="5322065" y="2120454"/>
            <a:ext cx="3245465" cy="657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417651F-4106-4B00-DB5C-EC35ECFD5646}"/>
              </a:ext>
            </a:extLst>
          </p:cNvPr>
          <p:cNvCxnSpPr>
            <a:cxnSpLocks/>
          </p:cNvCxnSpPr>
          <p:nvPr/>
        </p:nvCxnSpPr>
        <p:spPr>
          <a:xfrm>
            <a:off x="5322065" y="3677585"/>
            <a:ext cx="3334918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B7CC6CC-261F-9105-F6AC-389AC5B3142F}"/>
              </a:ext>
            </a:extLst>
          </p:cNvPr>
          <p:cNvCxnSpPr>
            <a:cxnSpLocks/>
          </p:cNvCxnSpPr>
          <p:nvPr/>
        </p:nvCxnSpPr>
        <p:spPr>
          <a:xfrm>
            <a:off x="5267060" y="5512122"/>
            <a:ext cx="338992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0D22263A-9047-E774-574A-4A24AF59F719}"/>
              </a:ext>
            </a:extLst>
          </p:cNvPr>
          <p:cNvSpPr txBox="1"/>
          <p:nvPr/>
        </p:nvSpPr>
        <p:spPr>
          <a:xfrm>
            <a:off x="9093141" y="2665589"/>
            <a:ext cx="993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B911B9C-86E8-7929-E821-002D1EFADF2D}"/>
              </a:ext>
            </a:extLst>
          </p:cNvPr>
          <p:cNvSpPr txBox="1"/>
          <p:nvPr/>
        </p:nvSpPr>
        <p:spPr>
          <a:xfrm>
            <a:off x="9134459" y="4360533"/>
            <a:ext cx="993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2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88ECE1-6E78-6A76-0A16-1747E3A0AA50}"/>
              </a:ext>
            </a:extLst>
          </p:cNvPr>
          <p:cNvSpPr txBox="1"/>
          <p:nvPr/>
        </p:nvSpPr>
        <p:spPr>
          <a:xfrm>
            <a:off x="9153212" y="6075940"/>
            <a:ext cx="993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3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7553111F-1DF4-4466-72F5-70004454160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80" y="1502163"/>
            <a:ext cx="1500597" cy="145745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DB36B829-66E3-6C3D-AD07-F652E23BFBC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2" y="3014385"/>
            <a:ext cx="1500597" cy="145745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0238725F-D113-6FDE-04A2-92EBC835E57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77" y="4628659"/>
            <a:ext cx="1500597" cy="14574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A56BA2-9016-ACAF-2C9F-109919BF45D2}"/>
              </a:ext>
            </a:extLst>
          </p:cNvPr>
          <p:cNvSpPr txBox="1"/>
          <p:nvPr/>
        </p:nvSpPr>
        <p:spPr>
          <a:xfrm>
            <a:off x="9061786" y="935707"/>
            <a:ext cx="1025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ICA</a:t>
            </a:r>
          </a:p>
        </p:txBody>
      </p:sp>
    </p:spTree>
    <p:extLst>
      <p:ext uri="{BB962C8B-B14F-4D97-AF65-F5344CB8AC3E}">
        <p14:creationId xmlns:p14="http://schemas.microsoft.com/office/powerpoint/2010/main" val="3352222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FDB1A-D3B2-0A2A-52F8-7A456788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(brain signals)</a:t>
            </a:r>
          </a:p>
        </p:txBody>
      </p:sp>
      <p:pic>
        <p:nvPicPr>
          <p:cNvPr id="10" name="Content Placeholder 9" descr="Chart, radar chart&#10;&#10;Description automatically generated with medium confidence">
            <a:extLst>
              <a:ext uri="{FF2B5EF4-FFF2-40B4-BE49-F238E27FC236}">
                <a16:creationId xmlns:a16="http://schemas.microsoft.com/office/drawing/2014/main" id="{C8BBD6F8-67E4-3D16-4AFD-E780E3607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318" y="1817792"/>
            <a:ext cx="4941650" cy="4568078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9B40F9-6354-B8A6-C53F-B1CFEED864C3}"/>
              </a:ext>
            </a:extLst>
          </p:cNvPr>
          <p:cNvSpPr txBox="1"/>
          <p:nvPr/>
        </p:nvSpPr>
        <p:spPr>
          <a:xfrm>
            <a:off x="662125" y="1690688"/>
            <a:ext cx="619587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In an </a:t>
            </a:r>
            <a:r>
              <a:rPr lang="en-US" sz="2800" b="1" dirty="0"/>
              <a:t>ideal world</a:t>
            </a:r>
            <a:r>
              <a:rPr lang="en-US" sz="2800" dirty="0"/>
              <a:t>, each source represents </a:t>
            </a:r>
            <a:r>
              <a:rPr lang="en-US" sz="2800" b="1" dirty="0"/>
              <a:t>some activation in that region</a:t>
            </a:r>
            <a:r>
              <a:rPr lang="en-US" sz="2800" dirty="0"/>
              <a:t>. But this is not necessarily the case because ICA only decomposes the data into maximally statistically independent sources.</a:t>
            </a:r>
          </a:p>
          <a:p>
            <a:endParaRPr lang="en-US" sz="2800" dirty="0"/>
          </a:p>
          <a:p>
            <a:r>
              <a:rPr lang="en-US" sz="2800" dirty="0"/>
              <a:t>In the ideal case: </a:t>
            </a:r>
          </a:p>
          <a:p>
            <a:r>
              <a:rPr lang="en-US" sz="2800" dirty="0"/>
              <a:t>       represents motor cortex activation</a:t>
            </a:r>
          </a:p>
          <a:p>
            <a:r>
              <a:rPr lang="en-US" sz="2800" dirty="0"/>
              <a:t>       represents visual cortex activation  </a:t>
            </a:r>
          </a:p>
          <a:p>
            <a:r>
              <a:rPr lang="en-US" sz="2800" dirty="0"/>
              <a:t>    </a:t>
            </a:r>
          </a:p>
          <a:p>
            <a:r>
              <a:rPr lang="en-US" sz="2800" dirty="0"/>
              <a:t>	</a:t>
            </a:r>
          </a:p>
          <a:p>
            <a:r>
              <a:rPr lang="en-US" sz="2800" dirty="0"/>
              <a:t>	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D353F9C-8871-E9EA-CEF2-0F61C807706C}"/>
              </a:ext>
            </a:extLst>
          </p:cNvPr>
          <p:cNvSpPr/>
          <p:nvPr/>
        </p:nvSpPr>
        <p:spPr>
          <a:xfrm>
            <a:off x="752416" y="4754563"/>
            <a:ext cx="463619" cy="41274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E132688-7114-57B0-19AF-B8185E1495C3}"/>
              </a:ext>
            </a:extLst>
          </p:cNvPr>
          <p:cNvSpPr/>
          <p:nvPr/>
        </p:nvSpPr>
        <p:spPr>
          <a:xfrm>
            <a:off x="752416" y="5243990"/>
            <a:ext cx="463619" cy="41274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72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9D2D5-B855-A39A-144A-068757222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ICA results on real EEG data</a:t>
            </a:r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AF973227-41B2-57A8-DC43-D0814A971E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006" y="1668335"/>
            <a:ext cx="5471016" cy="482453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1330B2-63AC-3CF7-F359-DB7B14CBEB5D}"/>
              </a:ext>
            </a:extLst>
          </p:cNvPr>
          <p:cNvSpPr txBox="1"/>
          <p:nvPr/>
        </p:nvSpPr>
        <p:spPr>
          <a:xfrm>
            <a:off x="838200" y="1537703"/>
            <a:ext cx="565580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By using </a:t>
            </a:r>
            <a:r>
              <a:rPr lang="en-US" sz="2800" dirty="0" err="1"/>
              <a:t>EEGLab’s</a:t>
            </a:r>
            <a:r>
              <a:rPr lang="en-US" sz="2800" dirty="0"/>
              <a:t> </a:t>
            </a:r>
            <a:r>
              <a:rPr lang="en-US" sz="2800" b="1" dirty="0"/>
              <a:t>automatically IC labeling</a:t>
            </a:r>
            <a:r>
              <a:rPr lang="en-US" sz="2800" dirty="0"/>
              <a:t> tool, we can </a:t>
            </a:r>
            <a:r>
              <a:rPr lang="en-US" sz="2800" b="1" dirty="0"/>
              <a:t>remove those non-cortical ICs</a:t>
            </a:r>
            <a:r>
              <a:rPr lang="en-US" sz="2800" dirty="0"/>
              <a:t>, thus cleaning the data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23592F8-CDAD-55AF-0691-788D6C2715AD}"/>
              </a:ext>
            </a:extLst>
          </p:cNvPr>
          <p:cNvSpPr/>
          <p:nvPr/>
        </p:nvSpPr>
        <p:spPr>
          <a:xfrm>
            <a:off x="10343193" y="4737178"/>
            <a:ext cx="893557" cy="90497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729F631-E9AA-F2CE-858F-BEFF5AB64EAA}"/>
              </a:ext>
            </a:extLst>
          </p:cNvPr>
          <p:cNvSpPr/>
          <p:nvPr/>
        </p:nvSpPr>
        <p:spPr>
          <a:xfrm>
            <a:off x="6413787" y="5587900"/>
            <a:ext cx="893557" cy="90497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32E4DE-6ADF-2573-FF00-6BD2FCEDEED9}"/>
              </a:ext>
            </a:extLst>
          </p:cNvPr>
          <p:cNvSpPr/>
          <p:nvPr/>
        </p:nvSpPr>
        <p:spPr>
          <a:xfrm>
            <a:off x="7183275" y="5587900"/>
            <a:ext cx="893557" cy="90497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08CBFB7-45B0-D22F-B1E2-555D0205E758}"/>
              </a:ext>
            </a:extLst>
          </p:cNvPr>
          <p:cNvSpPr/>
          <p:nvPr/>
        </p:nvSpPr>
        <p:spPr>
          <a:xfrm>
            <a:off x="9562339" y="1788160"/>
            <a:ext cx="893557" cy="90497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041AC-F1BF-BC86-A721-F42EA80C5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408" y="393405"/>
            <a:ext cx="11256390" cy="1325563"/>
          </a:xfrm>
        </p:spPr>
        <p:txBody>
          <a:bodyPr/>
          <a:lstStyle/>
          <a:p>
            <a:r>
              <a:rPr lang="en-US" dirty="0"/>
              <a:t>Data before IC removal </a:t>
            </a:r>
            <a:r>
              <a:rPr lang="en-US" dirty="0" err="1"/>
              <a:t>v.s</a:t>
            </a:r>
            <a:r>
              <a:rPr lang="en-US" dirty="0"/>
              <a:t>. Data after IC removal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FFB72F84-EB43-CC4D-194D-42FBBBFC9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573"/>
          <a:stretch/>
        </p:blipFill>
        <p:spPr>
          <a:xfrm>
            <a:off x="664507" y="2415270"/>
            <a:ext cx="7341358" cy="1407700"/>
          </a:xfrm>
        </p:spPr>
      </p:pic>
      <p:pic>
        <p:nvPicPr>
          <p:cNvPr id="7" name="Picture 6" descr="Chart, diagram&#10;&#10;Description automatically generated">
            <a:extLst>
              <a:ext uri="{FF2B5EF4-FFF2-40B4-BE49-F238E27FC236}">
                <a16:creationId xmlns:a16="http://schemas.microsoft.com/office/drawing/2014/main" id="{591FD33F-0837-2C96-F0F8-953B3E9825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865" y="2334358"/>
            <a:ext cx="3842642" cy="2958224"/>
          </a:xfrm>
          <a:prstGeom prst="rect">
            <a:avLst/>
          </a:prstGeom>
        </p:spPr>
      </p:pic>
      <p:pic>
        <p:nvPicPr>
          <p:cNvPr id="8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7E54CC54-C684-BEDE-ECC3-7E3DD020CF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57"/>
          <a:stretch/>
        </p:blipFill>
        <p:spPr>
          <a:xfrm>
            <a:off x="664507" y="4115004"/>
            <a:ext cx="7341358" cy="1315906"/>
          </a:xfrm>
          <a:prstGeom prst="rect">
            <a:avLst/>
          </a:prstGeom>
        </p:spPr>
      </p:pic>
      <p:sp>
        <p:nvSpPr>
          <p:cNvPr id="9" name="Multiplication Sign 8">
            <a:extLst>
              <a:ext uri="{FF2B5EF4-FFF2-40B4-BE49-F238E27FC236}">
                <a16:creationId xmlns:a16="http://schemas.microsoft.com/office/drawing/2014/main" id="{9BCCFF8C-EF68-B4FD-A2EE-30D4D4A8B4BE}"/>
              </a:ext>
            </a:extLst>
          </p:cNvPr>
          <p:cNvSpPr/>
          <p:nvPr/>
        </p:nvSpPr>
        <p:spPr>
          <a:xfrm>
            <a:off x="8349557" y="2219161"/>
            <a:ext cx="3498950" cy="3188617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148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339C6-3D6A-B9CF-7CE0-6AE0D2813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ways we could use the 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9C82D-56D4-3962-F645-D2CBFC52E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235"/>
            <a:ext cx="10515600" cy="4351338"/>
          </a:xfrm>
        </p:spPr>
        <p:txBody>
          <a:bodyPr/>
          <a:lstStyle/>
          <a:p>
            <a:r>
              <a:rPr lang="en-US" dirty="0"/>
              <a:t>Biomarkers</a:t>
            </a:r>
          </a:p>
          <a:p>
            <a:pPr lvl="1"/>
            <a:r>
              <a:rPr lang="en-US" dirty="0"/>
              <a:t>Same region can have different activation in different brain states (e.g. stress </a:t>
            </a:r>
            <a:r>
              <a:rPr lang="en-US" dirty="0" err="1"/>
              <a:t>v.s</a:t>
            </a:r>
            <a:r>
              <a:rPr lang="en-US" dirty="0"/>
              <a:t>. no stress)</a:t>
            </a: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614C2118-4E52-6030-A687-00130888FC6A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50" t="35159" b="33935"/>
          <a:stretch/>
        </p:blipFill>
        <p:spPr>
          <a:xfrm>
            <a:off x="5897273" y="3195601"/>
            <a:ext cx="2906937" cy="30402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16D9EC-7626-9C1C-D53D-DE45085E84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472" y="2920553"/>
            <a:ext cx="4605801" cy="36846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1A96CF-EA4C-EB26-8907-BFE8B95B7967}"/>
              </a:ext>
            </a:extLst>
          </p:cNvPr>
          <p:cNvSpPr txBox="1"/>
          <p:nvPr/>
        </p:nvSpPr>
        <p:spPr>
          <a:xfrm>
            <a:off x="5090474" y="6420528"/>
            <a:ext cx="1304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Wang, 2022</a:t>
            </a:r>
          </a:p>
        </p:txBody>
      </p:sp>
    </p:spTree>
    <p:extLst>
      <p:ext uri="{BB962C8B-B14F-4D97-AF65-F5344CB8AC3E}">
        <p14:creationId xmlns:p14="http://schemas.microsoft.com/office/powerpoint/2010/main" val="2299778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398</Words>
  <Application>Microsoft Office PowerPoint</Application>
  <PresentationFormat>Widescreen</PresentationFormat>
  <Paragraphs>49</Paragraphs>
  <Slides>9</Slides>
  <Notes>6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Lecture 5 Signal Processing Part II</vt:lpstr>
      <vt:lpstr>Problem with filters </vt:lpstr>
      <vt:lpstr>Solution: Blind source separation</vt:lpstr>
      <vt:lpstr>PowerPoint Presentation</vt:lpstr>
      <vt:lpstr>Motivation (example of sound)</vt:lpstr>
      <vt:lpstr>Motivation (brain signals)</vt:lpstr>
      <vt:lpstr>ICA results on real EEG data</vt:lpstr>
      <vt:lpstr>Data before IC removal v.s. Data after IC removal</vt:lpstr>
      <vt:lpstr>Other ways we could use the 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5 Signal Processing Part II</dc:title>
  <dc:creator>SiwenWork</dc:creator>
  <cp:lastModifiedBy>SiwenWork</cp:lastModifiedBy>
  <cp:revision>81</cp:revision>
  <dcterms:created xsi:type="dcterms:W3CDTF">2023-03-23T07:50:52Z</dcterms:created>
  <dcterms:modified xsi:type="dcterms:W3CDTF">2023-03-28T08:54:50Z</dcterms:modified>
</cp:coreProperties>
</file>

<file path=docProps/thumbnail.jpeg>
</file>